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4"/>
  </p:sldMasterIdLst>
  <p:notesMasterIdLst>
    <p:notesMasterId r:id="rId23"/>
  </p:notesMasterIdLst>
  <p:handoutMasterIdLst>
    <p:handoutMasterId r:id="rId24"/>
  </p:handout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, Cheng (IFPRI)" initials="QC(" lastIdx="1" clrIdx="0">
    <p:extLst/>
  </p:cmAuthor>
  <p:cmAuthor id="2" name="de Brauw, Alan (IFPRI)" initials="dBA(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464"/>
    <a:srgbClr val="439E2E"/>
    <a:srgbClr val="000000"/>
    <a:srgbClr val="89A527"/>
    <a:srgbClr val="EE283B"/>
    <a:srgbClr val="748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2" autoAdjust="0"/>
    <p:restoredTop sz="96256" autoAdjust="0"/>
  </p:normalViewPr>
  <p:slideViewPr>
    <p:cSldViewPr snapToGrid="0">
      <p:cViewPr varScale="1">
        <p:scale>
          <a:sx n="112" d="100"/>
          <a:sy n="112" d="100"/>
        </p:scale>
        <p:origin x="50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4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36206-08FA-3F49-A9A2-E39D99F8BF68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09C9F-CDE2-6649-9DC9-F2DCDF47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21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3BBB4-83BA-4922-A4DB-9F70F816F70F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2AA323-5059-4D56-8340-1C4053A31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1" y="582761"/>
            <a:ext cx="2576525" cy="11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39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/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buFont typeface="Courier New" charset="0"/>
              <a:buChar char="o"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95872" y="-1"/>
            <a:ext cx="288477" cy="6658245"/>
          </a:xfrm>
          <a:prstGeom prst="rect">
            <a:avLst/>
          </a:prstGeom>
          <a:gradFill>
            <a:gsLst>
              <a:gs pos="0">
                <a:srgbClr val="439E2E">
                  <a:alpha val="20000"/>
                </a:srgbClr>
              </a:gs>
              <a:gs pos="100000">
                <a:srgbClr val="439E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11" y="6188499"/>
            <a:ext cx="1054088" cy="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43546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95872" y="-1"/>
            <a:ext cx="288477" cy="6658245"/>
          </a:xfrm>
          <a:prstGeom prst="rect">
            <a:avLst/>
          </a:prstGeom>
          <a:gradFill>
            <a:gsLst>
              <a:gs pos="0">
                <a:srgbClr val="439E2E">
                  <a:alpha val="20000"/>
                </a:srgbClr>
              </a:gs>
              <a:gs pos="100000">
                <a:srgbClr val="439E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811" y="6188499"/>
            <a:ext cx="1054088" cy="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A5AFE-9A4C-9443-92D6-A4D7FDF824DC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C31E-DA4C-F44D-B44A-157C5C055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18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24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2400" b="0" i="0" kern="1200">
          <a:solidFill>
            <a:srgbClr val="435464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bjvca/maizeU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6655" y="2067009"/>
            <a:ext cx="9412445" cy="10920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439E2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600" dirty="0"/>
              <a:t>The role of gender in ICT-mediated agricultural information campaigns</a:t>
            </a:r>
            <a:endParaRPr lang="en-US" sz="34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96655" y="3333067"/>
            <a:ext cx="9412445" cy="864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None/>
              <a:defRPr sz="28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20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8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6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6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early results from an ongoing field experiment in Uganda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96655" y="5092080"/>
            <a:ext cx="9412445" cy="8630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None/>
              <a:defRPr sz="2800" b="0" i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20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8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6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None/>
              <a:defRPr sz="1600" b="0" i="0" kern="1200">
                <a:solidFill>
                  <a:srgbClr val="435464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Bjorn Van </a:t>
            </a:r>
            <a:r>
              <a:rPr lang="en-US" sz="2400" dirty="0" err="1" smtClean="0"/>
              <a:t>Campenhout</a:t>
            </a:r>
            <a:r>
              <a:rPr lang="en-US" sz="2400" dirty="0" smtClean="0"/>
              <a:t> (with E. </a:t>
            </a:r>
            <a:r>
              <a:rPr lang="en-US" sz="2400" dirty="0" err="1" smtClean="0"/>
              <a:t>Lecoutere</a:t>
            </a:r>
            <a:r>
              <a:rPr lang="en-US" sz="2400" dirty="0" smtClean="0"/>
              <a:t> and D. J. Spielman)</a:t>
            </a:r>
            <a:endParaRPr lang="en-US" sz="2400" dirty="0"/>
          </a:p>
          <a:p>
            <a:r>
              <a:rPr lang="en-US" sz="2400" dirty="0" smtClean="0"/>
              <a:t>DSG, </a:t>
            </a:r>
            <a:r>
              <a:rPr lang="en-US" sz="2400" dirty="0"/>
              <a:t>International Food Policy Research Institute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1" y="1499287"/>
            <a:ext cx="7816633" cy="4596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67" y="365125"/>
            <a:ext cx="4270547" cy="4550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1784" y="4226011"/>
            <a:ext cx="573423" cy="7414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71784" y="365125"/>
            <a:ext cx="3007583" cy="386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45207" y="4915372"/>
            <a:ext cx="6704707" cy="52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45207" y="2866768"/>
            <a:ext cx="2434160" cy="135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871784" y="4915372"/>
            <a:ext cx="3007583" cy="52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3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10" y="12921"/>
            <a:ext cx="3833090" cy="2874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13237"/>
            <a:ext cx="3926352" cy="2944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976486" y="305306"/>
            <a:ext cx="2486114" cy="1325563"/>
          </a:xfrm>
        </p:spPr>
        <p:txBody>
          <a:bodyPr/>
          <a:lstStyle/>
          <a:p>
            <a:pPr algn="ctr"/>
            <a:r>
              <a:rPr lang="en-US" dirty="0" smtClean="0"/>
              <a:t>Treatments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" y="1"/>
            <a:ext cx="4832653" cy="2751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52" y="2249312"/>
            <a:ext cx="4573681" cy="2751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19" y="4128602"/>
            <a:ext cx="4640281" cy="27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Descriptive statistics </a:t>
            </a:r>
            <a:r>
              <a:rPr lang="en-US" dirty="0" smtClean="0"/>
              <a:t>and balance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896"/>
              </p:ext>
            </p:extLst>
          </p:nvPr>
        </p:nvGraphicFramePr>
        <p:xfrm>
          <a:off x="838200" y="1825625"/>
          <a:ext cx="10515600" cy="449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757"/>
                <a:gridCol w="1435443"/>
                <a:gridCol w="1752600"/>
                <a:gridCol w="1752600"/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treat</a:t>
                      </a:r>
                      <a:r>
                        <a:rPr lang="en-US" baseline="0" dirty="0" smtClean="0"/>
                        <a:t> vs ctrl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audience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messenger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matching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t-value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(sig)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Yield (kg/ac)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287.50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-0.37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-0.78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Age (years)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39.76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6.39(**)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-0.38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Education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36.75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5.26(**)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HH size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7.62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2.59(**)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-1.47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nr rooms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2.24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1.84(+)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Extension (%)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10.96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1.67(+)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Fertilizer (%)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20.59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3.09(**)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1.72(+)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1.63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Seed (%)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38.19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2.13(*)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Distance (km)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5.50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-1.16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-0.92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#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 </a:t>
                      </a:r>
                      <a:r>
                        <a:rPr lang="en-US" sz="24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obs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3,588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3,335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3,240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3,159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iberation Sans"/>
                        </a:rPr>
                        <a:t>1,540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9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676" y="13446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Does video increase knowledge?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550850"/>
              </p:ext>
            </p:extLst>
          </p:nvPr>
        </p:nvGraphicFramePr>
        <p:xfrm>
          <a:off x="3282778" y="1198604"/>
          <a:ext cx="5659395" cy="565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r:id="rId3" imgW="4800532" imgH="4800600" progId="AcroExch.Document.DC">
                  <p:embed/>
                </p:oleObj>
              </mc:Choice>
              <mc:Fallback>
                <p:oleObj name="Acrobat Document" r:id="rId3" imgW="4800532" imgH="4800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2778" y="1198604"/>
                        <a:ext cx="5659395" cy="565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81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Audience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539895"/>
              </p:ext>
            </p:extLst>
          </p:nvPr>
        </p:nvGraphicFramePr>
        <p:xfrm>
          <a:off x="3265884" y="1197768"/>
          <a:ext cx="5660231" cy="5660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Acrobat Document" r:id="rId3" imgW="4800532" imgH="4800600" progId="AcroExch.Document.DC">
                  <p:embed/>
                </p:oleObj>
              </mc:Choice>
              <mc:Fallback>
                <p:oleObj name="Acrobat Document" r:id="rId3" imgW="4800532" imgH="4800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65884" y="1197768"/>
                        <a:ext cx="5660231" cy="5660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1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Messenger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982454"/>
              </p:ext>
            </p:extLst>
          </p:nvPr>
        </p:nvGraphicFramePr>
        <p:xfrm>
          <a:off x="3332677" y="1331354"/>
          <a:ext cx="5526645" cy="5526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Acrobat Document" r:id="rId3" imgW="4800532" imgH="4800600" progId="AcroExch.Document.DC">
                  <p:embed/>
                </p:oleObj>
              </mc:Choice>
              <mc:Fallback>
                <p:oleObj name="Acrobat Document" r:id="rId3" imgW="4800532" imgH="4800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2677" y="1331354"/>
                        <a:ext cx="5526645" cy="5526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9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Gender matching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069736"/>
              </p:ext>
            </p:extLst>
          </p:nvPr>
        </p:nvGraphicFramePr>
        <p:xfrm>
          <a:off x="3335488" y="1336975"/>
          <a:ext cx="5521024" cy="552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Acrobat Document" r:id="rId3" imgW="4800532" imgH="4800600" progId="AcroExch.Document.DC">
                  <p:embed/>
                </p:oleObj>
              </mc:Choice>
              <mc:Fallback>
                <p:oleObj name="Acrobat Document" r:id="rId3" imgW="4800532" imgH="48006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5488" y="1336975"/>
                        <a:ext cx="5521024" cy="552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80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Present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second screening of the videos in the field</a:t>
            </a:r>
          </a:p>
          <a:p>
            <a:r>
              <a:rPr lang="en-US" dirty="0" smtClean="0"/>
              <a:t>End line planned for January 2018 to collect data on a range of further outcomes, including:</a:t>
            </a:r>
          </a:p>
          <a:p>
            <a:pPr lvl="1"/>
            <a:r>
              <a:rPr lang="en-US" dirty="0" smtClean="0"/>
              <a:t> HH level adoption, production and welfare</a:t>
            </a:r>
          </a:p>
          <a:p>
            <a:pPr lvl="1"/>
            <a:r>
              <a:rPr lang="en-US" dirty="0" smtClean="0"/>
              <a:t> Intra-household outcomes – differential adoption, yield gap, WEAI,…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follow progress real-time </a:t>
            </a:r>
            <a:r>
              <a:rPr lang="en-US" dirty="0"/>
              <a:t>on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github.com/bjvca/maizeUG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AEARCTR-0002153            </a:t>
            </a:r>
          </a:p>
          <a:p>
            <a:endParaRPr lang="en-US" dirty="0"/>
          </a:p>
        </p:txBody>
      </p:sp>
      <p:sp>
        <p:nvSpPr>
          <p:cNvPr id="6" name="AutoShape 6" descr="Image result for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4864" y="4126948"/>
            <a:ext cx="1467504" cy="771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72" y="5033508"/>
            <a:ext cx="814414" cy="7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02" y="1377756"/>
            <a:ext cx="8355636" cy="4351338"/>
          </a:xfrm>
        </p:spPr>
      </p:pic>
    </p:spTree>
    <p:extLst>
      <p:ext uri="{BB962C8B-B14F-4D97-AF65-F5344CB8AC3E}">
        <p14:creationId xmlns:p14="http://schemas.microsoft.com/office/powerpoint/2010/main" val="17214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Poor often lack critical pieces of information, fail to notice, or hold beliefs that are not true</a:t>
            </a:r>
          </a:p>
          <a:p>
            <a:r>
              <a:rPr lang="en-US" sz="2800" dirty="0" smtClean="0"/>
              <a:t>Also in agriculture: Information =&gt; adoption </a:t>
            </a:r>
            <a:r>
              <a:rPr lang="en-US" sz="2800" dirty="0" err="1" smtClean="0"/>
              <a:t>behaviour</a:t>
            </a:r>
            <a:endParaRPr lang="en-US" sz="2800" dirty="0" smtClean="0"/>
          </a:p>
          <a:p>
            <a:r>
              <a:rPr lang="en-US" sz="2800" dirty="0" smtClean="0"/>
              <a:t>Seemingly small design attributes can make a big difference in effectiveness of information campaigns</a:t>
            </a:r>
          </a:p>
          <a:p>
            <a:r>
              <a:rPr lang="en-US" sz="2800" dirty="0" smtClean="0"/>
              <a:t>We zoom in on </a:t>
            </a:r>
            <a:r>
              <a:rPr lang="en-US" sz="2800" dirty="0"/>
              <a:t>gender </a:t>
            </a:r>
            <a:r>
              <a:rPr lang="en-US" sz="2800" dirty="0" smtClean="0"/>
              <a:t>attributes in agricultural extension information campaigns</a:t>
            </a:r>
          </a:p>
        </p:txBody>
      </p:sp>
    </p:spTree>
    <p:extLst>
      <p:ext uri="{BB962C8B-B14F-4D97-AF65-F5344CB8AC3E}">
        <p14:creationId xmlns:p14="http://schemas.microsoft.com/office/powerpoint/2010/main" val="1565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Problem: Agricultural extension information = male biased</a:t>
            </a:r>
          </a:p>
          <a:p>
            <a:r>
              <a:rPr lang="en-US" sz="2800" dirty="0" smtClean="0"/>
              <a:t>Change </a:t>
            </a:r>
            <a:r>
              <a:rPr lang="en-US" sz="2800" dirty="0"/>
              <a:t>gender (composition) of person(s) targeted by the information &amp; gender (composition) of person(s) delivering the </a:t>
            </a:r>
            <a:r>
              <a:rPr lang="en-US" sz="2800" dirty="0" smtClean="0"/>
              <a:t>information to test importance of:</a:t>
            </a:r>
          </a:p>
          <a:p>
            <a:pPr lvl="1"/>
            <a:r>
              <a:rPr lang="en-US" sz="2800" dirty="0" smtClean="0"/>
              <a:t> Information asymmetries within the household (</a:t>
            </a:r>
            <a:r>
              <a:rPr lang="en-US" sz="2800" dirty="0" err="1" smtClean="0"/>
              <a:t>Lambrecht</a:t>
            </a:r>
            <a:r>
              <a:rPr lang="en-US" sz="2800" dirty="0"/>
              <a:t> </a:t>
            </a:r>
            <a:r>
              <a:rPr lang="en-US" sz="2800" dirty="0" smtClean="0"/>
              <a:t>et al 2016)</a:t>
            </a:r>
          </a:p>
          <a:p>
            <a:pPr lvl="1"/>
            <a:r>
              <a:rPr lang="en-US" sz="2800" dirty="0" smtClean="0"/>
              <a:t> Projecting a cooperative approach to farming </a:t>
            </a:r>
          </a:p>
          <a:p>
            <a:pPr lvl="1"/>
            <a:r>
              <a:rPr lang="en-US" sz="2800" dirty="0" smtClean="0"/>
              <a:t> </a:t>
            </a:r>
            <a:r>
              <a:rPr lang="en-US" sz="2800" dirty="0" err="1" smtClean="0"/>
              <a:t>Homophily</a:t>
            </a:r>
            <a:r>
              <a:rPr lang="en-US" sz="2800" dirty="0" smtClean="0"/>
              <a:t>/gender matching (</a:t>
            </a:r>
            <a:r>
              <a:rPr lang="en-US" sz="2800" dirty="0" err="1" smtClean="0"/>
              <a:t>Kondylis</a:t>
            </a:r>
            <a:r>
              <a:rPr lang="en-US" sz="2800" dirty="0" smtClean="0"/>
              <a:t> et al 2016)</a:t>
            </a:r>
          </a:p>
          <a:p>
            <a:r>
              <a:rPr lang="en-US" sz="2800" dirty="0" smtClean="0"/>
              <a:t>Do agricultural extension information messages work?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 – 3^2 factorial design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41612"/>
              </p:ext>
            </p:extLst>
          </p:nvPr>
        </p:nvGraphicFramePr>
        <p:xfrm>
          <a:off x="3976130" y="1807061"/>
          <a:ext cx="586809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618"/>
                <a:gridCol w="1173618"/>
                <a:gridCol w="1173618"/>
                <a:gridCol w="1173618"/>
                <a:gridCol w="1173618"/>
              </a:tblGrid>
              <a:tr h="76809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Messenger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809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Recipient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369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385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369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342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342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369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82225"/>
              </p:ext>
            </p:extLst>
          </p:nvPr>
        </p:nvGraphicFramePr>
        <p:xfrm>
          <a:off x="911654" y="2276616"/>
          <a:ext cx="2029254" cy="8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9254"/>
              </a:tblGrid>
              <a:tr h="431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Ctrl</a:t>
                      </a:r>
                      <a:endParaRPr lang="en-US" sz="1600" dirty="0"/>
                    </a:p>
                  </a:txBody>
                  <a:tcPr anchor="ctr"/>
                </a:tc>
              </a:tr>
              <a:tr h="431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257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0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72886" y="2632105"/>
            <a:ext cx="2267465" cy="6619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181529" y="3287457"/>
            <a:ext cx="3801763" cy="2520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Does information message work?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04433"/>
              </p:ext>
            </p:extLst>
          </p:nvPr>
        </p:nvGraphicFramePr>
        <p:xfrm>
          <a:off x="3976130" y="1807061"/>
          <a:ext cx="586809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618"/>
                <a:gridCol w="1173618"/>
                <a:gridCol w="1173618"/>
                <a:gridCol w="1173618"/>
                <a:gridCol w="1173618"/>
              </a:tblGrid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Messenger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Recipient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79781"/>
              </p:ext>
            </p:extLst>
          </p:nvPr>
        </p:nvGraphicFramePr>
        <p:xfrm>
          <a:off x="911654" y="2276616"/>
          <a:ext cx="2029254" cy="8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9254"/>
              </a:tblGrid>
              <a:tr h="43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Ctrl</a:t>
                      </a:r>
                      <a:endParaRPr lang="en-US" dirty="0"/>
                    </a:p>
                  </a:txBody>
                  <a:tcPr anchor="ctr"/>
                </a:tc>
              </a:tr>
              <a:tr h="43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20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969238" y="3611535"/>
            <a:ext cx="3616411" cy="15322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969238" y="5143773"/>
            <a:ext cx="3534032" cy="9555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Is message more effective if couple is targeted?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59486"/>
              </p:ext>
            </p:extLst>
          </p:nvPr>
        </p:nvGraphicFramePr>
        <p:xfrm>
          <a:off x="3667043" y="2122368"/>
          <a:ext cx="586809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618"/>
                <a:gridCol w="1173618"/>
                <a:gridCol w="1173618"/>
                <a:gridCol w="1173618"/>
                <a:gridCol w="1173618"/>
              </a:tblGrid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Messenger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Recipient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3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540030" y="3571942"/>
            <a:ext cx="2265406" cy="251254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919168" y="3571942"/>
            <a:ext cx="934994" cy="2512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Is information more effective if brought by a couple?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571989"/>
              </p:ext>
            </p:extLst>
          </p:nvPr>
        </p:nvGraphicFramePr>
        <p:xfrm>
          <a:off x="3112080" y="2110566"/>
          <a:ext cx="586809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618"/>
                <a:gridCol w="1173618"/>
                <a:gridCol w="1173618"/>
                <a:gridCol w="1173618"/>
                <a:gridCol w="1173618"/>
              </a:tblGrid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Messenger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Recipient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342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342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342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342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342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44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16200000">
            <a:off x="5490310" y="3960876"/>
            <a:ext cx="741820" cy="13675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6717715" y="3960876"/>
            <a:ext cx="741820" cy="136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6754752" y="3219054"/>
            <a:ext cx="741820" cy="136755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rot="16200000">
            <a:off x="5527347" y="3219056"/>
            <a:ext cx="741820" cy="1367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Is information more effective if gender recipient -messenger is matched?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41519"/>
              </p:ext>
            </p:extLst>
          </p:nvPr>
        </p:nvGraphicFramePr>
        <p:xfrm>
          <a:off x="2981536" y="1981147"/>
          <a:ext cx="5868090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618"/>
                <a:gridCol w="1173618"/>
                <a:gridCol w="1173618"/>
                <a:gridCol w="1173618"/>
                <a:gridCol w="1173618"/>
              </a:tblGrid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Messenger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680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anchor="ctr"/>
                </a:tc>
              </a:tr>
              <a:tr h="768096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Recipient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Female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7680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Couple</a:t>
                      </a:r>
                      <a:endParaRPr lang="en-US" sz="1600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5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Maize farmers in Uganda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Maize = key staple and cash crop in region</a:t>
            </a:r>
          </a:p>
          <a:p>
            <a:r>
              <a:rPr lang="en-US" dirty="0" smtClean="0"/>
              <a:t>Average yields 620 kg/ac – on-station 1600 kg/ac</a:t>
            </a:r>
          </a:p>
          <a:p>
            <a:r>
              <a:rPr lang="en-US" dirty="0" smtClean="0"/>
              <a:t>Limited use of modern inputs (2.5 kg/ac inorganic fertilizer), low adoption of modern agricultural practices</a:t>
            </a:r>
          </a:p>
          <a:p>
            <a:r>
              <a:rPr lang="en-US" dirty="0" smtClean="0"/>
              <a:t>Limited access to agricultural extension information (about 20 percent of farmers)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96411" y="5392396"/>
            <a:ext cx="965674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17689" y="5439445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Dec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0631" y="5392396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Jan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5933" y="5458602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Nov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7335" y="5439444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Sept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31496" y="5458602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Oct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3280" y="5439445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Aug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87922" y="5439447"/>
            <a:ext cx="821094" cy="69046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Jun</a:t>
            </a:r>
          </a:p>
        </p:txBody>
      </p:sp>
      <p:sp>
        <p:nvSpPr>
          <p:cNvPr id="13" name="TextBox 12"/>
          <p:cNvSpPr txBox="1"/>
          <p:nvPr/>
        </p:nvSpPr>
        <p:spPr>
          <a:xfrm rot="5400000">
            <a:off x="1241135" y="4426125"/>
            <a:ext cx="1114667" cy="6829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Listing</a:t>
            </a:r>
          </a:p>
        </p:txBody>
      </p:sp>
      <p:sp>
        <p:nvSpPr>
          <p:cNvPr id="14" name="TextBox 13"/>
          <p:cNvSpPr txBox="1"/>
          <p:nvPr/>
        </p:nvSpPr>
        <p:spPr>
          <a:xfrm rot="5400000">
            <a:off x="2550300" y="4167746"/>
            <a:ext cx="1511811" cy="97672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treat + baseline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3773332" y="4308413"/>
            <a:ext cx="1511811" cy="6829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treat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9421457" y="4320848"/>
            <a:ext cx="1511811" cy="6829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r"/>
            <a:r>
              <a:rPr lang="en-US" sz="2400" dirty="0" err="1" smtClean="0"/>
              <a:t>endline</a:t>
            </a:r>
            <a:endParaRPr lang="en-US" sz="2400" dirty="0" smtClean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122292" y="5362252"/>
            <a:ext cx="1298796" cy="1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30817" y="5352921"/>
            <a:ext cx="885481" cy="4371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422351" y="5352921"/>
            <a:ext cx="3208466" cy="798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PRI 2017">
  <a:themeElements>
    <a:clrScheme name="IFPRI 20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9E2F"/>
      </a:accent1>
      <a:accent2>
        <a:srgbClr val="F6B220"/>
      </a:accent2>
      <a:accent3>
        <a:srgbClr val="3E5463"/>
      </a:accent3>
      <a:accent4>
        <a:srgbClr val="ED283A"/>
      </a:accent4>
      <a:accent5>
        <a:srgbClr val="F38A00"/>
      </a:accent5>
      <a:accent6>
        <a:srgbClr val="0095BE"/>
      </a:accent6>
      <a:hlink>
        <a:srgbClr val="0563C1"/>
      </a:hlink>
      <a:folHlink>
        <a:srgbClr val="954F72"/>
      </a:folHlink>
    </a:clrScheme>
    <a:fontScheme name="IFPRI 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>
        <a:noAutofit/>
      </a:bodyPr>
      <a:lstStyle>
        <a:defPPr algn="r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178FA86D7C574EB25BDE0C955EFB7D" ma:contentTypeVersion="2" ma:contentTypeDescription="Create a new document." ma:contentTypeScope="" ma:versionID="ca42810cb4ebb8bddb5f7025efdcf98c">
  <xsd:schema xmlns:xsd="http://www.w3.org/2001/XMLSchema" xmlns:xs="http://www.w3.org/2001/XMLSchema" xmlns:p="http://schemas.microsoft.com/office/2006/metadata/properties" xmlns:ns2="61830a03-3638-48cf-85fd-175084c90c80" targetNamespace="http://schemas.microsoft.com/office/2006/metadata/properties" ma:root="true" ma:fieldsID="9e2463a326e94fd87621a97dea4243f9" ns2:_="">
    <xsd:import namespace="61830a03-3638-48cf-85fd-175084c90c80"/>
    <xsd:element name="properties">
      <xsd:complexType>
        <xsd:sequence>
          <xsd:element name="documentManagement">
            <xsd:complexType>
              <xsd:all>
                <xsd:element ref="ns2:Potluck_x0020_Round" minOccurs="0"/>
                <xsd:element ref="ns2:sparksTa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830a03-3638-48cf-85fd-175084c90c80" elementFormDefault="qualified">
    <xsd:import namespace="http://schemas.microsoft.com/office/2006/documentManagement/types"/>
    <xsd:import namespace="http://schemas.microsoft.com/office/infopath/2007/PartnerControls"/>
    <xsd:element name="Potluck_x0020_Round" ma:index="8" nillable="true" ma:displayName="IPR Tag" ma:internalName="Potluck_x0020_Round">
      <xsd:simpleType>
        <xsd:restriction base="dms:Text">
          <xsd:maxLength value="255"/>
        </xsd:restriction>
      </xsd:simpleType>
    </xsd:element>
    <xsd:element name="sparksTag" ma:index="9" nillable="true" ma:displayName="sparksTag" ma:internalName="sparksTag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parksTag xmlns="61830a03-3638-48cf-85fd-175084c90c80" xsi:nil="true"/>
    <Potluck_x0020_Round xmlns="61830a03-3638-48cf-85fd-175084c90c80" xsi:nil="true"/>
  </documentManagement>
</p:properties>
</file>

<file path=customXml/itemProps1.xml><?xml version="1.0" encoding="utf-8"?>
<ds:datastoreItem xmlns:ds="http://schemas.openxmlformats.org/officeDocument/2006/customXml" ds:itemID="{AC325837-2F1A-468B-B461-916370B0015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BD36E-8C1F-420E-9676-6540EACC0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830a03-3638-48cf-85fd-175084c90c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A1E4C1-280A-4B4D-B233-2E31CECB8843}">
  <ds:schemaRefs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61830a03-3638-48cf-85fd-175084c90c8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11342</TotalTime>
  <Words>559</Words>
  <Application>Microsoft Office PowerPoint</Application>
  <PresentationFormat>Widescreen</PresentationFormat>
  <Paragraphs>204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Liberation Sans</vt:lpstr>
      <vt:lpstr>Wingdings</vt:lpstr>
      <vt:lpstr>IFPRI 2017</vt:lpstr>
      <vt:lpstr>Acrobat Document</vt:lpstr>
      <vt:lpstr>PowerPoint Presentation</vt:lpstr>
      <vt:lpstr>Introduction</vt:lpstr>
      <vt:lpstr>Research Hypotheses</vt:lpstr>
      <vt:lpstr>Experimental Design – 3^2 factorial design</vt:lpstr>
      <vt:lpstr>Q: Does information message work?</vt:lpstr>
      <vt:lpstr>Q: Is message more effective if couple is targeted?</vt:lpstr>
      <vt:lpstr>Q: Is information more effective if brought by a couple?</vt:lpstr>
      <vt:lpstr>Q: Is information more effective if gender recipient -messenger is matched?</vt:lpstr>
      <vt:lpstr>Application: Maize farmers in Uganda</vt:lpstr>
      <vt:lpstr>Sampling</vt:lpstr>
      <vt:lpstr>Treatments</vt:lpstr>
      <vt:lpstr>Descriptive statistics and balance</vt:lpstr>
      <vt:lpstr>Does video increase knowledge?</vt:lpstr>
      <vt:lpstr>Audience</vt:lpstr>
      <vt:lpstr>Messenger</vt:lpstr>
      <vt:lpstr>Gender matching</vt:lpstr>
      <vt:lpstr>Present and Future</vt:lpstr>
      <vt:lpstr>Thank you</vt:lpstr>
    </vt:vector>
  </TitlesOfParts>
  <Company>IFPRI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Sample</dc:creator>
  <cp:lastModifiedBy>bvancampenhout</cp:lastModifiedBy>
  <cp:revision>238</cp:revision>
  <dcterms:created xsi:type="dcterms:W3CDTF">2015-10-27T18:58:36Z</dcterms:created>
  <dcterms:modified xsi:type="dcterms:W3CDTF">2017-09-19T08:05:57Z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0x0101004C178FA86D7C574EB25BDE0C955EFB7D</vt:lpwstr>
  </property>
</Properties>
</file>